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9" r:id="rId5"/>
    <p:sldId id="263" r:id="rId6"/>
    <p:sldId id="268" r:id="rId7"/>
    <p:sldId id="267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340"/>
    <a:srgbClr val="6B9A83"/>
    <a:srgbClr val="FFFFFF"/>
    <a:srgbClr val="387900"/>
    <a:srgbClr val="538CF3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01"/>
    <p:restoredTop sz="95807"/>
  </p:normalViewPr>
  <p:slideViewPr>
    <p:cSldViewPr snapToGrid="0" snapToObjects="1">
      <p:cViewPr varScale="1">
        <p:scale>
          <a:sx n="186" d="100"/>
          <a:sy n="186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B6EBE-CB2B-B847-9819-BC26C0406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19A778-EDDF-2B4F-BE43-B3D310C31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0BE8CF-F6DD-4C4E-A9D0-CC8C709B3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671481-E59A-374C-A628-1A32B810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23521-4748-7F4B-AF2C-B88325B8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56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3516-8982-5A45-8A25-5862FAF3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4036B1-59C1-7A4D-B6A7-F495CC576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95053F-70C4-BA48-AF8B-C219D83C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21B6A-7DBB-AB46-81D1-BB8A1358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82C6C3-5DB2-1745-98A7-AE6FA200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1C7FD6-B464-EC49-ADCD-2CCD214E0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34FED3-2E18-A34A-8B8E-C49B016E8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1B92A1-0BB4-CD43-944B-FE233BDB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DDFD0E-9F4B-2548-BB51-569F9EBB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0B594C-08CF-7C43-BDA2-ADD2D17D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1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1868A-1F74-D243-866B-3536FEFA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AFA816-BF38-3F42-BD13-34BCC262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8AAC6E-4FC9-A04E-9F4C-60B1EE29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BB9C0D-5AD5-9E42-A005-074343DE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9BCB6E-C1A2-C74D-9F73-E4AA783D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99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A6E41-1FB1-3241-9F10-C1068D7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ED83B3-11F2-B34C-9FBE-634A72C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98529E-4207-EF4D-9C40-D3FA8287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FBD7AD-C3CD-824E-AC77-3D6DFC24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A97B84-2EBE-7C46-9FED-BC9086DC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83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949C2-3253-7E4D-A045-9EBF2DAB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D148-5696-AC45-BA8C-EA2313DC3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4C4C07-C615-2043-826E-8C4EDD879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8A7805-9AC2-764E-8EB9-D9E4DC08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346286-7DB1-DC40-81C6-0F8F3160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1C45ED-7576-3245-96CA-23870E26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12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0229D-B3D6-244B-B041-58CDE5DB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143C26-146A-3440-9663-7ADDC0664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FC4AA8-63B5-F04B-9E93-22352AF5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E7642A-4DE2-B84F-BC80-F27821941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37276-F2F3-3045-8E6F-366DE1188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81001C-7EAC-F44E-BBDC-59DEA58E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F93F46-9442-2B4C-8594-4C2C723A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B363C1-9DFF-B244-9272-04D9568C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10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2F661-3941-7944-9EDC-EB2CF4A6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872C4-EDA1-E147-8818-570953D9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CE60F-FFEA-C24E-AD89-09D6C89C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477F87-B524-824B-A7B3-4F2F0B2C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0E0605-C63E-9C49-83E0-76F3EAEA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E94FBD-3A06-F941-AAD4-EFF91A8A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B4A1EE-7DE4-824B-9013-D87684D8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12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D4920-BDB9-8347-828F-B0AC6E89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2D2DD5-AF47-F84F-8F2E-8887F050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85DE2-4C94-AF40-A706-49DBD0ECE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1A453F-517D-0B43-93D3-AF89D997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28916-A369-3041-83E7-54BA6F55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47EE6C-A2A6-3A49-B420-1CC500C0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9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1226C-F891-734D-950E-0C367020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BAA8581-32CA-0A46-8D60-9D0A6704F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8D87E8-38D2-4B46-90B2-DF922DE93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46F931-0839-434D-A698-7A79073D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C0E862-7E3A-F543-9265-ACE3933E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AC1FF3-F621-3D41-9529-85601B83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04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24E965-7F74-8247-85BA-9A795142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24654-F926-1141-90D8-62D0DD6A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1B3DE-606A-6748-90F3-8D56686AD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C252A0-1119-6645-90D4-2ADFA8656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4C10C5-5FB6-B949-BAE2-20D1F838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2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5A849D-B731-7545-9A05-042070B43CE3}"/>
              </a:ext>
            </a:extLst>
          </p:cNvPr>
          <p:cNvSpPr/>
          <p:nvPr/>
        </p:nvSpPr>
        <p:spPr>
          <a:xfrm>
            <a:off x="0" y="796646"/>
            <a:ext cx="12192000" cy="5336424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7E303E-26F5-E949-8EDB-C9D74CC242EF}"/>
              </a:ext>
            </a:extLst>
          </p:cNvPr>
          <p:cNvSpPr/>
          <p:nvPr/>
        </p:nvSpPr>
        <p:spPr>
          <a:xfrm>
            <a:off x="1595718" y="0"/>
            <a:ext cx="3567953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6BF79-C88A-3A47-A026-151CA1CD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41" y="760788"/>
            <a:ext cx="11196918" cy="2387600"/>
          </a:xfrm>
        </p:spPr>
        <p:txBody>
          <a:bodyPr anchor="ctr"/>
          <a:lstStyle/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Ergebnisse</a:t>
            </a:r>
            <a:b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Science Team 6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B58A13-FD76-D14B-AC79-BE9E44A9E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718" y="3464858"/>
            <a:ext cx="10524564" cy="2387600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Einführung in Data Science und maschinelles Lernen mit R </a:t>
            </a:r>
          </a:p>
          <a:p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Tammo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Zimmermann, Dirk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Brockhausen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Christiane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Laging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und Franziska Paul </a:t>
            </a:r>
          </a:p>
          <a:p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09.06.2020</a:t>
            </a:r>
          </a:p>
        </p:txBody>
      </p:sp>
    </p:spTree>
    <p:extLst>
      <p:ext uri="{BB962C8B-B14F-4D97-AF65-F5344CB8AC3E}">
        <p14:creationId xmlns:p14="http://schemas.microsoft.com/office/powerpoint/2010/main" val="71512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8A8391-4468-8C48-B2C3-8F2E7401630D}"/>
              </a:ext>
            </a:extLst>
          </p:cNvPr>
          <p:cNvSpPr/>
          <p:nvPr/>
        </p:nvSpPr>
        <p:spPr>
          <a:xfrm>
            <a:off x="0" y="0"/>
            <a:ext cx="8444753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86" y="221712"/>
            <a:ext cx="3932237" cy="760741"/>
          </a:xfrm>
        </p:spPr>
        <p:txBody>
          <a:bodyPr anchor="ctr">
            <a:normAutofit/>
          </a:bodyPr>
          <a:lstStyle/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Der Datensatz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ECAE29-EE83-1044-AAE4-AEBD45F43DC4}"/>
              </a:ext>
            </a:extLst>
          </p:cNvPr>
          <p:cNvSpPr/>
          <p:nvPr/>
        </p:nvSpPr>
        <p:spPr>
          <a:xfrm>
            <a:off x="463188" y="982453"/>
            <a:ext cx="11044518" cy="5556810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8B976E0-B41D-834B-BA7D-ADA0F96FB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693" y="1204165"/>
            <a:ext cx="9783508" cy="5113386"/>
          </a:xfrm>
        </p:spPr>
      </p:pic>
    </p:spTree>
    <p:extLst>
      <p:ext uri="{BB962C8B-B14F-4D97-AF65-F5344CB8AC3E}">
        <p14:creationId xmlns:p14="http://schemas.microsoft.com/office/powerpoint/2010/main" val="19150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8A8391-4468-8C48-B2C3-8F2E7401630D}"/>
              </a:ext>
            </a:extLst>
          </p:cNvPr>
          <p:cNvSpPr/>
          <p:nvPr/>
        </p:nvSpPr>
        <p:spPr>
          <a:xfrm>
            <a:off x="0" y="0"/>
            <a:ext cx="833717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9" y="1828800"/>
            <a:ext cx="4534251" cy="1600200"/>
          </a:xfrm>
        </p:spPr>
        <p:txBody>
          <a:bodyPr anchor="ctr">
            <a:normAutofit/>
          </a:bodyPr>
          <a:lstStyle/>
          <a:p>
            <a:pPr algn="ctr"/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Zusätzlich eingebaute Variablen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A3470-0DA9-694B-9CEF-C13B09587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498975"/>
          </a:xfr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Wetter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Windgeschwindigkeit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Bewölkung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</a:p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Kieler Woche </a:t>
            </a:r>
          </a:p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Feiertage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Heiligabend und Silvester als speziellen Feiertag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61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021977" y="779929"/>
            <a:ext cx="9905728" cy="5983942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sz="2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 je Wochentag</a:t>
            </a:r>
          </a:p>
        </p:txBody>
      </p:sp>
      <p:pic>
        <p:nvPicPr>
          <p:cNvPr id="4" name="Grafik 3" descr="Ein Bild, das Computer, Fenster enthält.&#10;&#10;Automatisch generierte Beschreibung">
            <a:extLst>
              <a:ext uri="{FF2B5EF4-FFF2-40B4-BE49-F238E27FC236}">
                <a16:creationId xmlns:a16="http://schemas.microsoft.com/office/drawing/2014/main" id="{687B2673-2A2C-134F-B1B3-C698658E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5" y="935544"/>
            <a:ext cx="9547139" cy="55492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834DFDE-A7AC-2B43-89CC-8A4624607232}"/>
              </a:ext>
            </a:extLst>
          </p:cNvPr>
          <p:cNvSpPr txBox="1"/>
          <p:nvPr/>
        </p:nvSpPr>
        <p:spPr>
          <a:xfrm>
            <a:off x="1264295" y="881756"/>
            <a:ext cx="95471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Umsatz nach Wochentagen mit Konfidenzintervallen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22892C-0EED-1D4F-938D-31F3977FADB6}"/>
              </a:ext>
            </a:extLst>
          </p:cNvPr>
          <p:cNvSpPr txBox="1"/>
          <p:nvPr/>
        </p:nvSpPr>
        <p:spPr>
          <a:xfrm rot="16200000">
            <a:off x="-1585054" y="3544788"/>
            <a:ext cx="56030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sz="1200" dirty="0"/>
              <a:t>Umsatz in Euro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E8480-B3E2-E040-9D13-9C8B3F27622D}"/>
              </a:ext>
            </a:extLst>
          </p:cNvPr>
          <p:cNvSpPr txBox="1"/>
          <p:nvPr/>
        </p:nvSpPr>
        <p:spPr>
          <a:xfrm>
            <a:off x="1077976" y="6377243"/>
            <a:ext cx="9733457" cy="2773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sz="1200" dirty="0"/>
              <a:t>Wochentage</a:t>
            </a:r>
          </a:p>
        </p:txBody>
      </p:sp>
    </p:spTree>
    <p:extLst>
      <p:ext uri="{BB962C8B-B14F-4D97-AF65-F5344CB8AC3E}">
        <p14:creationId xmlns:p14="http://schemas.microsoft.com/office/powerpoint/2010/main" val="93591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478756" y="982453"/>
            <a:ext cx="9229726" cy="5742753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sz="2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13699A-4820-0947-B451-96C8173E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1268363"/>
            <a:ext cx="8378825" cy="51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3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478756" y="982453"/>
            <a:ext cx="9229726" cy="5742753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 bei Regen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B12EB9-95EF-5E4E-B65A-B415F558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1268363"/>
            <a:ext cx="8378825" cy="51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F1FEAC1-61F0-E44E-B126-E4DD796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B7D87FC-7AB5-884B-92F1-FF0B9D0ED89E}"/>
              </a:ext>
            </a:extLst>
          </p:cNvPr>
          <p:cNvSpPr/>
          <p:nvPr/>
        </p:nvSpPr>
        <p:spPr>
          <a:xfrm>
            <a:off x="484594" y="205621"/>
            <a:ext cx="5954325" cy="6477621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EB703B-38EC-4C43-AA98-6689DF9CA6E9}"/>
              </a:ext>
            </a:extLst>
          </p:cNvPr>
          <p:cNvSpPr/>
          <p:nvPr/>
        </p:nvSpPr>
        <p:spPr>
          <a:xfrm>
            <a:off x="6923513" y="1657355"/>
            <a:ext cx="4783893" cy="502323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368" y="14577"/>
            <a:ext cx="5150038" cy="1642778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Support </a:t>
            </a:r>
            <a:r>
              <a:rPr lang="de-DE" sz="3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Vector</a:t>
            </a: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3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</a:t>
            </a: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</a:t>
            </a:r>
            <a:r>
              <a:rPr lang="de-DE" sz="3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</a:t>
            </a:r>
            <a:endParaRPr lang="de-DE" sz="3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2FB1224-C3CC-4747-9B64-45D6F663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42" y="585717"/>
            <a:ext cx="5717427" cy="5717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E371A3-D4C5-FF44-B8F5-C5B9AECE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53" y="2024667"/>
            <a:ext cx="4288612" cy="42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7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9BE6618-19E8-A14F-BD72-F58990D76BAA}"/>
              </a:ext>
            </a:extLst>
          </p:cNvPr>
          <p:cNvSpPr/>
          <p:nvPr/>
        </p:nvSpPr>
        <p:spPr>
          <a:xfrm>
            <a:off x="6656294" y="0"/>
            <a:ext cx="553570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72824E7-220F-5943-9E7E-0353E38E9EA2}"/>
              </a:ext>
            </a:extLst>
          </p:cNvPr>
          <p:cNvSpPr/>
          <p:nvPr/>
        </p:nvSpPr>
        <p:spPr>
          <a:xfrm>
            <a:off x="4768848" y="1400435"/>
            <a:ext cx="5849073" cy="424747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674932-95E9-1140-915C-41C22526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"/>
            <a:ext cx="10515600" cy="1062412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mit Hilfe des neuronalen Netzes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6128706-9110-A44B-85FC-4691592E74EF}"/>
              </a:ext>
            </a:extLst>
          </p:cNvPr>
          <p:cNvSpPr txBox="1">
            <a:spLocks/>
          </p:cNvSpPr>
          <p:nvPr/>
        </p:nvSpPr>
        <p:spPr>
          <a:xfrm>
            <a:off x="501406" y="1400435"/>
            <a:ext cx="3908548" cy="3020753"/>
          </a:xfrm>
          <a:prstGeom prst="rect">
            <a:avLst/>
          </a:prstGeom>
          <a:ln>
            <a:solidFill>
              <a:srgbClr val="0E43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Eingebaute Variablen: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strike="sngStrik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Warengruppe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Wochentag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Separate Berechnung der einzelnen Warengruppen 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99B4D94-8D9D-DC4B-A659-E7E1353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20794"/>
              </p:ext>
            </p:extLst>
          </p:nvPr>
        </p:nvGraphicFramePr>
        <p:xfrm>
          <a:off x="4975563" y="1588910"/>
          <a:ext cx="5435641" cy="387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850">
                  <a:extLst>
                    <a:ext uri="{9D8B030D-6E8A-4147-A177-3AD203B41FA5}">
                      <a16:colId xmlns:a16="http://schemas.microsoft.com/office/drawing/2014/main" val="220568471"/>
                    </a:ext>
                  </a:extLst>
                </a:gridCol>
                <a:gridCol w="1094304">
                  <a:extLst>
                    <a:ext uri="{9D8B030D-6E8A-4147-A177-3AD203B41FA5}">
                      <a16:colId xmlns:a16="http://schemas.microsoft.com/office/drawing/2014/main" val="1779357019"/>
                    </a:ext>
                  </a:extLst>
                </a:gridCol>
                <a:gridCol w="2816487">
                  <a:extLst>
                    <a:ext uri="{9D8B030D-6E8A-4147-A177-3AD203B41FA5}">
                      <a16:colId xmlns:a16="http://schemas.microsoft.com/office/drawing/2014/main" val="3687913560"/>
                    </a:ext>
                  </a:extLst>
                </a:gridCol>
              </a:tblGrid>
              <a:tr h="79969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Warengruppe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MAPE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Vorhergesagter Umsatz in EUR 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5953667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29,07%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123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76194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31,15%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408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242540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50,05%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172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960764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4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26,65%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27108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22,00%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14857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54,58%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46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492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27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6FE57D1-E241-B44E-A8E9-35664C2A9E09}"/>
              </a:ext>
            </a:extLst>
          </p:cNvPr>
          <p:cNvSpPr/>
          <p:nvPr/>
        </p:nvSpPr>
        <p:spPr>
          <a:xfrm>
            <a:off x="6656294" y="0"/>
            <a:ext cx="553570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72824E7-220F-5943-9E7E-0353E38E9EA2}"/>
              </a:ext>
            </a:extLst>
          </p:cNvPr>
          <p:cNvSpPr/>
          <p:nvPr/>
        </p:nvSpPr>
        <p:spPr>
          <a:xfrm>
            <a:off x="4768848" y="1400435"/>
            <a:ext cx="5849073" cy="424747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674932-95E9-1140-915C-41C22526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"/>
            <a:ext cx="10515600" cy="1062412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mit Hilfe des neuronalen Netzes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6128706-9110-A44B-85FC-4691592E74EF}"/>
              </a:ext>
            </a:extLst>
          </p:cNvPr>
          <p:cNvSpPr txBox="1">
            <a:spLocks/>
          </p:cNvSpPr>
          <p:nvPr/>
        </p:nvSpPr>
        <p:spPr>
          <a:xfrm>
            <a:off x="501406" y="1400436"/>
            <a:ext cx="3908548" cy="2696662"/>
          </a:xfrm>
          <a:prstGeom prst="rect">
            <a:avLst/>
          </a:prstGeom>
          <a:ln>
            <a:solidFill>
              <a:srgbClr val="0E43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Eingebaute Variablen: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Warengruppe 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Wochentag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Berechnung aller Warengruppen 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C7D474E-D08A-5A48-A3FD-ED624828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94502"/>
              </p:ext>
            </p:extLst>
          </p:nvPr>
        </p:nvGraphicFramePr>
        <p:xfrm>
          <a:off x="4962208" y="1574419"/>
          <a:ext cx="5435641" cy="387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842">
                  <a:extLst>
                    <a:ext uri="{9D8B030D-6E8A-4147-A177-3AD203B41FA5}">
                      <a16:colId xmlns:a16="http://schemas.microsoft.com/office/drawing/2014/main" val="3954225387"/>
                    </a:ext>
                  </a:extLst>
                </a:gridCol>
                <a:gridCol w="1036169">
                  <a:extLst>
                    <a:ext uri="{9D8B030D-6E8A-4147-A177-3AD203B41FA5}">
                      <a16:colId xmlns:a16="http://schemas.microsoft.com/office/drawing/2014/main" val="2324528078"/>
                    </a:ext>
                  </a:extLst>
                </a:gridCol>
                <a:gridCol w="2955630">
                  <a:extLst>
                    <a:ext uri="{9D8B030D-6E8A-4147-A177-3AD203B41FA5}">
                      <a16:colId xmlns:a16="http://schemas.microsoft.com/office/drawing/2014/main" val="1963566953"/>
                    </a:ext>
                  </a:extLst>
                </a:gridCol>
              </a:tblGrid>
              <a:tr h="79969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Warengruppe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MAPE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Vorhergesagter Umsatz  in EUR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5867646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78,48%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846988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3354044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762519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190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1824068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191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42133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166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22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85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185</Words>
  <Application>Microsoft Macintosh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 Leicht</vt:lpstr>
      <vt:lpstr>Helvetica Neue</vt:lpstr>
      <vt:lpstr>Helvetica Neue Light</vt:lpstr>
      <vt:lpstr>Office</vt:lpstr>
      <vt:lpstr>Ergebnisse Data Science Team 6 </vt:lpstr>
      <vt:lpstr>Der Datensatz</vt:lpstr>
      <vt:lpstr>Zusätzlich eingebaute Variablen </vt:lpstr>
      <vt:lpstr>Durchschnittlicher Umsatz der Warengruppen je Wochentag</vt:lpstr>
      <vt:lpstr>Durchschnittlicher Umsatz der Warengruppen</vt:lpstr>
      <vt:lpstr>Durchschnittlicher Umsatz der Warengruppen bei Regen  </vt:lpstr>
      <vt:lpstr>Support Vector Machine – Schätzung für den 04.06.2019 </vt:lpstr>
      <vt:lpstr>Schätzung für den 04.06.2019 mit Hilfe des neuronalen Netzes</vt:lpstr>
      <vt:lpstr>Schätzung für den 04.06.2019 mit Hilfe des neuronalen Netzes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Ergebnisse des Data Science Team 6 </dc:title>
  <dc:creator>TU-Pseudonym 6918967520136522</dc:creator>
  <cp:lastModifiedBy>Dirk Brockhausen</cp:lastModifiedBy>
  <cp:revision>13</cp:revision>
  <dcterms:created xsi:type="dcterms:W3CDTF">2020-06-08T16:24:51Z</dcterms:created>
  <dcterms:modified xsi:type="dcterms:W3CDTF">2020-06-09T13:38:05Z</dcterms:modified>
</cp:coreProperties>
</file>